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0107EB01-57DE-46DC-8283-3DBD78311B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0" name="矩形: 摺角紙張 9">
            <a:extLst>
              <a:ext uri="{FF2B5EF4-FFF2-40B4-BE49-F238E27FC236}">
                <a16:creationId xmlns:a16="http://schemas.microsoft.com/office/drawing/2014/main" id="{F6EA8F46-1307-4CB3-A736-DB38F34246A2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9478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D4B345"/>
              </a:solidFill>
            </a:endParaRPr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  <a:r>
              <a:rPr lang="en-US" altLang="zh-TW" dirty="0"/>
              <a:t>type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B4661E40-74ED-4EA0-96BF-09B1EB0728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5" name="標題 1">
            <a:extLst>
              <a:ext uri="{FF2B5EF4-FFF2-40B4-BE49-F238E27FC236}">
                <a16:creationId xmlns:a16="http://schemas.microsoft.com/office/drawing/2014/main" id="{6B9A8B53-C511-4DB1-8508-C739E37D30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07AE9946-AE10-4962-A42C-4657A752CA18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第九课 全球暖化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一、是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，而不是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/>
              <a:t>｜</a:t>
            </a:r>
            <a:r>
              <a:rPr lang="en-US" altLang="zh-TW" dirty="0"/>
              <a:t>…to be…, but not...</a:t>
            </a:r>
            <a:endParaRPr lang="zh-TW" altLang="en-US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这些都</a:t>
            </a:r>
            <a:r>
              <a:rPr lang="zh-TW" altLang="en-US" dirty="0">
                <a:solidFill>
                  <a:srgbClr val="FF0000"/>
                </a:solidFill>
              </a:rPr>
              <a:t>是</a:t>
            </a:r>
            <a:r>
              <a:rPr lang="zh-TW" altLang="en-US" dirty="0"/>
              <a:t>正在发生的事实，</a:t>
            </a:r>
            <a:r>
              <a:rPr lang="zh-TW" altLang="en-US" dirty="0">
                <a:solidFill>
                  <a:srgbClr val="FF0000"/>
                </a:solidFill>
              </a:rPr>
              <a:t>而不是</a:t>
            </a:r>
            <a:r>
              <a:rPr lang="zh-TW" altLang="en-US" dirty="0"/>
              <a:t>科学家的预测。</a:t>
            </a:r>
            <a:endParaRPr lang="en-US" altLang="zh-TW" dirty="0"/>
          </a:p>
          <a:p>
            <a:endParaRPr lang="zh-TW" altLang="en-US" dirty="0"/>
          </a:p>
          <a:p>
            <a:r>
              <a:rPr lang="zh-TW" altLang="en-US" dirty="0"/>
              <a:t>学生选择科系的时候，主要</a:t>
            </a:r>
            <a:r>
              <a:rPr lang="zh-TW" altLang="en-US" dirty="0">
                <a:solidFill>
                  <a:srgbClr val="FF0000"/>
                </a:solidFill>
              </a:rPr>
              <a:t>是</a:t>
            </a:r>
            <a:r>
              <a:rPr lang="zh-TW" altLang="en-US" dirty="0"/>
              <a:t>看自己有没有兴趣，</a:t>
            </a:r>
            <a:r>
              <a:rPr lang="zh-TW" altLang="en-US" dirty="0">
                <a:solidFill>
                  <a:srgbClr val="FF0000"/>
                </a:solidFill>
              </a:rPr>
              <a:t>而不是</a:t>
            </a:r>
            <a:r>
              <a:rPr lang="zh-TW" altLang="en-US" dirty="0"/>
              <a:t>科系热门不热门。</a:t>
            </a:r>
            <a:endParaRPr lang="en-US" altLang="zh-TW" dirty="0"/>
          </a:p>
          <a:p>
            <a:endParaRPr lang="zh-TW" altLang="en-US" dirty="0"/>
          </a:p>
          <a:p>
            <a:r>
              <a:rPr lang="zh-TW" altLang="en-US" dirty="0"/>
              <a:t>风水其实</a:t>
            </a:r>
            <a:r>
              <a:rPr lang="zh-TW" altLang="en-US" dirty="0">
                <a:solidFill>
                  <a:srgbClr val="FF0000"/>
                </a:solidFill>
              </a:rPr>
              <a:t>是</a:t>
            </a:r>
            <a:r>
              <a:rPr lang="zh-TW" altLang="en-US" dirty="0"/>
              <a:t>有科学根据的，</a:t>
            </a:r>
            <a:r>
              <a:rPr lang="zh-TW" altLang="en-US" dirty="0">
                <a:solidFill>
                  <a:srgbClr val="FF0000"/>
                </a:solidFill>
              </a:rPr>
              <a:t>而不是</a:t>
            </a:r>
            <a:r>
              <a:rPr lang="zh-TW" altLang="en-US" dirty="0"/>
              <a:t>迷信。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二、自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/>
              <a:t>以来｜</a:t>
            </a:r>
            <a:r>
              <a:rPr lang="en-US" altLang="zh-TW" dirty="0"/>
              <a:t>…since…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自</a:t>
            </a:r>
            <a:r>
              <a:rPr lang="zh-TW" altLang="en-US" dirty="0"/>
              <a:t>工业革命</a:t>
            </a:r>
            <a:r>
              <a:rPr lang="zh-TW" altLang="en-US" dirty="0">
                <a:solidFill>
                  <a:srgbClr val="FF0000"/>
                </a:solidFill>
              </a:rPr>
              <a:t>以来</a:t>
            </a:r>
            <a:r>
              <a:rPr lang="zh-TW" altLang="en-US" dirty="0"/>
              <a:t>，全球平均温度已增加了摄氏一点二五度。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zh-TW" altLang="en-US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自</a:t>
            </a:r>
            <a:r>
              <a:rPr lang="zh-TW" altLang="en-US" dirty="0"/>
              <a:t>新冠疫情爆发</a:t>
            </a:r>
            <a:r>
              <a:rPr lang="zh-TW" altLang="en-US" dirty="0">
                <a:solidFill>
                  <a:srgbClr val="FF0000"/>
                </a:solidFill>
              </a:rPr>
              <a:t>以来</a:t>
            </a:r>
            <a:r>
              <a:rPr lang="zh-TW" altLang="en-US" dirty="0"/>
              <a:t>，人们的生活型态产生了一些变化。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zh-TW" altLang="en-US" dirty="0"/>
          </a:p>
          <a:p>
            <a:pPr>
              <a:buClr>
                <a:schemeClr val="tx1"/>
              </a:buClr>
            </a:pPr>
            <a:r>
              <a:rPr lang="zh-TW" altLang="en-US" dirty="0"/>
              <a:t>这次是公司</a:t>
            </a:r>
            <a:r>
              <a:rPr lang="zh-TW" altLang="en-US" dirty="0">
                <a:solidFill>
                  <a:srgbClr val="FF0000"/>
                </a:solidFill>
              </a:rPr>
              <a:t>自</a:t>
            </a:r>
            <a:r>
              <a:rPr lang="zh-TW" altLang="en-US" dirty="0"/>
              <a:t>二〇二二年</a:t>
            </a:r>
            <a:r>
              <a:rPr lang="zh-TW" altLang="en-US" dirty="0">
                <a:solidFill>
                  <a:srgbClr val="FF0000"/>
                </a:solidFill>
              </a:rPr>
              <a:t>以来</a:t>
            </a:r>
            <a:r>
              <a:rPr lang="zh-TW" altLang="en-US" dirty="0"/>
              <a:t>最大规模的一次裁员。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3893" y="171799"/>
            <a:ext cx="11251845" cy="1006475"/>
          </a:xfrm>
        </p:spPr>
        <p:txBody>
          <a:bodyPr/>
          <a:lstStyle/>
          <a:p>
            <a:r>
              <a:rPr lang="zh-TW" altLang="en-US" sz="3400" dirty="0"/>
              <a:t>三、既</a:t>
            </a:r>
            <a:r>
              <a:rPr lang="en-US" altLang="zh-TW" sz="3400" dirty="0">
                <a:latin typeface="標楷體" panose="03000509000000000000" pitchFamily="65" charset="-120"/>
              </a:rPr>
              <a:t>…</a:t>
            </a:r>
            <a:r>
              <a:rPr lang="zh-TW" altLang="en-US" sz="3400" dirty="0">
                <a:latin typeface="標楷體" panose="03000509000000000000" pitchFamily="65" charset="-120"/>
              </a:rPr>
              <a:t>，也</a:t>
            </a:r>
            <a:r>
              <a:rPr lang="en-US" altLang="zh-TW" sz="3400" dirty="0">
                <a:latin typeface="標楷體" panose="03000509000000000000" pitchFamily="65" charset="-120"/>
              </a:rPr>
              <a:t>/</a:t>
            </a:r>
            <a:r>
              <a:rPr lang="zh-TW" altLang="en-US" sz="3400" dirty="0">
                <a:latin typeface="標楷體" panose="03000509000000000000" pitchFamily="65" charset="-120"/>
              </a:rPr>
              <a:t>又</a:t>
            </a:r>
            <a:r>
              <a:rPr lang="en-US" altLang="zh-TW" sz="3400" dirty="0">
                <a:latin typeface="標楷體" panose="03000509000000000000" pitchFamily="65" charset="-120"/>
              </a:rPr>
              <a:t>…</a:t>
            </a:r>
            <a:r>
              <a:rPr lang="zh-TW" altLang="en-US" sz="3400" dirty="0">
                <a:latin typeface="標楷體" panose="03000509000000000000" pitchFamily="65" charset="-120"/>
              </a:rPr>
              <a:t>｜</a:t>
            </a:r>
            <a:r>
              <a:rPr lang="en-US" altLang="zh-TW" sz="3400" dirty="0"/>
              <a:t>…both…and…; not only…but also…</a:t>
            </a:r>
            <a:endParaRPr lang="zh-TW" altLang="en-US" sz="3400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5216176"/>
          </a:xfrm>
        </p:spPr>
        <p:txBody>
          <a:bodyPr>
            <a:normAutofit/>
          </a:bodyPr>
          <a:lstStyle/>
          <a:p>
            <a:r>
              <a:rPr lang="zh-TW" altLang="en-US" sz="3600" dirty="0"/>
              <a:t>所谓「可持续消费」指的是</a:t>
            </a:r>
            <a:r>
              <a:rPr lang="zh-TW" altLang="en-US" sz="3600" dirty="0">
                <a:solidFill>
                  <a:srgbClr val="FF0000"/>
                </a:solidFill>
              </a:rPr>
              <a:t>既</a:t>
            </a:r>
            <a:r>
              <a:rPr lang="zh-TW" altLang="en-US" sz="3600" dirty="0"/>
              <a:t>满足消费的需求，</a:t>
            </a:r>
            <a:r>
              <a:rPr lang="zh-TW" altLang="en-US" sz="3600" dirty="0">
                <a:solidFill>
                  <a:srgbClr val="FF0000"/>
                </a:solidFill>
              </a:rPr>
              <a:t>也</a:t>
            </a:r>
            <a:r>
              <a:rPr lang="zh-TW" altLang="en-US" sz="3600" dirty="0"/>
              <a:t>不浪费资源和污染环境。</a:t>
            </a:r>
            <a:endParaRPr lang="en-US" altLang="zh-TW" sz="3600" dirty="0"/>
          </a:p>
          <a:p>
            <a:endParaRPr lang="zh-TW" altLang="en-US" sz="3600" dirty="0"/>
          </a:p>
          <a:p>
            <a:r>
              <a:rPr lang="zh-TW" altLang="en-US" sz="3600" dirty="0"/>
              <a:t>智慧型手机</a:t>
            </a:r>
            <a:r>
              <a:rPr lang="zh-TW" altLang="en-US" sz="3600" dirty="0">
                <a:solidFill>
                  <a:srgbClr val="FF0000"/>
                </a:solidFill>
              </a:rPr>
              <a:t>既</a:t>
            </a:r>
            <a:r>
              <a:rPr lang="zh-TW" altLang="en-US" sz="3600" dirty="0"/>
              <a:t>可以打电话，</a:t>
            </a:r>
            <a:r>
              <a:rPr lang="zh-TW" altLang="en-US" sz="3600" dirty="0">
                <a:solidFill>
                  <a:srgbClr val="FF0000"/>
                </a:solidFill>
              </a:rPr>
              <a:t>又</a:t>
            </a:r>
            <a:r>
              <a:rPr lang="zh-TW" altLang="en-US" sz="3600" dirty="0"/>
              <a:t>可以照相、听音乐，有很多功能。</a:t>
            </a:r>
            <a:endParaRPr lang="en-US" altLang="zh-TW" sz="3600" dirty="0"/>
          </a:p>
          <a:p>
            <a:endParaRPr lang="zh-TW" altLang="en-US" sz="3600" dirty="0"/>
          </a:p>
          <a:p>
            <a:r>
              <a:rPr lang="zh-TW" altLang="en-US" sz="3600" dirty="0"/>
              <a:t>政府指定区域让涂鸦艺术家创作，</a:t>
            </a:r>
            <a:r>
              <a:rPr lang="zh-TW" altLang="en-US" sz="3600" dirty="0">
                <a:solidFill>
                  <a:srgbClr val="FF0000"/>
                </a:solidFill>
              </a:rPr>
              <a:t>既</a:t>
            </a:r>
            <a:r>
              <a:rPr lang="zh-TW" altLang="en-US" sz="3600" dirty="0"/>
              <a:t>可以让创作者自由发挥，</a:t>
            </a:r>
            <a:r>
              <a:rPr lang="zh-TW" altLang="en-US" sz="3600" dirty="0">
                <a:solidFill>
                  <a:srgbClr val="FF0000"/>
                </a:solidFill>
              </a:rPr>
              <a:t>也</a:t>
            </a:r>
            <a:r>
              <a:rPr lang="zh-TW" altLang="en-US" sz="3600" dirty="0"/>
              <a:t>可以确保城市的美观以及环境卫生。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154</TotalTime>
  <Words>259</Words>
  <Application>Microsoft Office PowerPoint</Application>
  <PresentationFormat>寬螢幕</PresentationFormat>
  <Paragraphs>19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44</cp:revision>
  <dcterms:created xsi:type="dcterms:W3CDTF">2024-07-26T00:45:44Z</dcterms:created>
  <dcterms:modified xsi:type="dcterms:W3CDTF">2026-04-24T08:27:12Z</dcterms:modified>
</cp:coreProperties>
</file>